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322" r:id="rId9"/>
    <p:sldId id="338" r:id="rId10"/>
    <p:sldId id="340" r:id="rId11"/>
    <p:sldId id="339" r:id="rId12"/>
    <p:sldId id="341" r:id="rId13"/>
    <p:sldId id="342" r:id="rId14"/>
    <p:sldId id="343" r:id="rId15"/>
    <p:sldId id="345" r:id="rId16"/>
    <p:sldId id="344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1" r:id="rId32"/>
    <p:sldId id="360" r:id="rId33"/>
    <p:sldId id="362" r:id="rId34"/>
    <p:sldId id="363" r:id="rId35"/>
    <p:sldId id="323" r:id="rId36"/>
    <p:sldId id="274" r:id="rId37"/>
    <p:sldId id="279" r:id="rId38"/>
    <p:sldId id="281" r:id="rId39"/>
    <p:sldId id="282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OzTwDaEtbE9+qyi1CVG61wxSW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87574" autoAdjust="0"/>
  </p:normalViewPr>
  <p:slideViewPr>
    <p:cSldViewPr snapToGrid="0">
      <p:cViewPr varScale="1">
        <p:scale>
          <a:sx n="78" d="100"/>
          <a:sy n="78" d="100"/>
        </p:scale>
        <p:origin x="6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615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636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349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06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1397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131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0847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408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636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305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2269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8001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9344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600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1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6502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6195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9824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1594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364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4801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8396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7188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3556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440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8166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0" name="Google Shape;3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" name="Google Shape;47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" name="Google Shape;4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8826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Сделать больше слайдов (с картинками)</a:t>
            </a:r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139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3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43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43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5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5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5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6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6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6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6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7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47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47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47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47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7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7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3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4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5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7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9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0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40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Linux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Дистрибутивы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158043" y="1250141"/>
            <a:ext cx="11898489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DEB-based</a:t>
            </a:r>
          </a:p>
          <a:p>
            <a:pPr marL="0" indent="0">
              <a:spcBef>
                <a:spcPts val="0"/>
              </a:spcBef>
              <a:buNone/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Debian — Википедия">
            <a:extLst>
              <a:ext uri="{FF2B5EF4-FFF2-40B4-BE49-F238E27FC236}">
                <a16:creationId xmlns:a16="http://schemas.microsoft.com/office/drawing/2014/main" id="{B1C43707-A331-4649-8509-7C617663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844458"/>
            <a:ext cx="3500438" cy="462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Обзор операционной системы Ubuntu 13.10 - ITC.ua">
            <a:extLst>
              <a:ext uri="{FF2B5EF4-FFF2-40B4-BE49-F238E27FC236}">
                <a16:creationId xmlns:a16="http://schemas.microsoft.com/office/drawing/2014/main" id="{938F21FB-1E71-46CF-831A-316757D64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84" y="2202844"/>
            <a:ext cx="61912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36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Почему 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Linux?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293511" y="1296899"/>
            <a:ext cx="11555589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ru-RU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Стабильность</a:t>
            </a:r>
          </a:p>
          <a:p>
            <a:pPr marL="571500" indent="-571500">
              <a:spcBef>
                <a:spcPts val="0"/>
              </a:spcBef>
            </a:pPr>
            <a:endParaRPr lang="ru-RU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ru-RU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Нетребовательность к ресурсам</a:t>
            </a:r>
          </a:p>
          <a:p>
            <a:pPr marL="571500" indent="-571500">
              <a:spcBef>
                <a:spcPts val="0"/>
              </a:spcBef>
            </a:pPr>
            <a:endParaRPr lang="ru-RU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ru-RU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Возможности</a:t>
            </a:r>
          </a:p>
          <a:p>
            <a:pPr marL="571500" indent="-571500">
              <a:spcBef>
                <a:spcPts val="0"/>
              </a:spcBef>
            </a:pPr>
            <a:endParaRPr lang="ru-RU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ru-RU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Безопасность</a:t>
            </a:r>
          </a:p>
          <a:p>
            <a:pPr marL="571500" indent="-571500">
              <a:spcBef>
                <a:spcPts val="0"/>
              </a:spcBef>
            </a:pPr>
            <a:endParaRPr lang="ru-RU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ru-RU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Удобство</a:t>
            </a: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694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Shell (CLI)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6387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Shell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293511" y="1296899"/>
            <a:ext cx="11555589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en-US" sz="40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40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csh</a:t>
            </a: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ash</a:t>
            </a:r>
          </a:p>
          <a:p>
            <a:pPr marL="571500" indent="-571500">
              <a:spcBef>
                <a:spcPts val="0"/>
              </a:spcBef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bash</a:t>
            </a:r>
          </a:p>
          <a:p>
            <a:pPr marL="571500" indent="-571500">
              <a:spcBef>
                <a:spcPts val="0"/>
              </a:spcBef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40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zsh</a:t>
            </a: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 descr="Command Line Icon #141 - Free Icons Library">
            <a:extLst>
              <a:ext uri="{FF2B5EF4-FFF2-40B4-BE49-F238E27FC236}">
                <a16:creationId xmlns:a16="http://schemas.microsoft.com/office/drawing/2014/main" id="{2FC0C022-7C01-4E82-8606-C737422B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1163549"/>
            <a:ext cx="41338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0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Shell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293511" y="1296899"/>
            <a:ext cx="11555589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6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command_name</a:t>
            </a:r>
            <a:r>
              <a:rPr lang="en-US" sz="6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–key</a:t>
            </a:r>
            <a:r>
              <a:rPr lang="en-US" sz="6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6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57362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Работа с файлами и директориями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4538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Работа с файлами и папками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318205" y="1250141"/>
            <a:ext cx="2634545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ls</a:t>
            </a: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cd</a:t>
            </a: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touch</a:t>
            </a: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36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mkdir</a:t>
            </a:r>
            <a:endParaRPr lang="ru-RU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endParaRPr lang="ru-RU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36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pwd</a:t>
            </a: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AFF418E9-1F93-4BF3-93BE-1B62A5984641}"/>
              </a:ext>
            </a:extLst>
          </p:cNvPr>
          <p:cNvSpPr txBox="1">
            <a:spLocks/>
          </p:cNvSpPr>
          <p:nvPr/>
        </p:nvSpPr>
        <p:spPr>
          <a:xfrm>
            <a:off x="4690180" y="1252507"/>
            <a:ext cx="2634545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rm</a:t>
            </a: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cp</a:t>
            </a: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mv</a:t>
            </a: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ln</a:t>
            </a:r>
            <a:endParaRPr lang="ru-RU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84;p11">
            <a:extLst>
              <a:ext uri="{FF2B5EF4-FFF2-40B4-BE49-F238E27FC236}">
                <a16:creationId xmlns:a16="http://schemas.microsoft.com/office/drawing/2014/main" id="{8F0682D6-7F8A-4A68-95F8-8DB09529363E}"/>
              </a:ext>
            </a:extLst>
          </p:cNvPr>
          <p:cNvSpPr txBox="1">
            <a:spLocks/>
          </p:cNvSpPr>
          <p:nvPr/>
        </p:nvSpPr>
        <p:spPr>
          <a:xfrm>
            <a:off x="9239250" y="1430249"/>
            <a:ext cx="2634545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</a:t>
            </a: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df</a:t>
            </a: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6296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Стандартные потоки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48696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Стандартные потоки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318205" y="1250141"/>
            <a:ext cx="11602862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de-DE" sz="3200" dirty="0"/>
              <a:t>STDIN (0) </a:t>
            </a:r>
          </a:p>
          <a:p>
            <a:pPr marL="571500" indent="-571500">
              <a:spcBef>
                <a:spcPts val="0"/>
              </a:spcBef>
            </a:pPr>
            <a:endParaRPr lang="ru-RU" sz="3200" dirty="0"/>
          </a:p>
          <a:p>
            <a:pPr marL="571500" indent="-571500">
              <a:spcBef>
                <a:spcPts val="0"/>
              </a:spcBef>
            </a:pPr>
            <a:r>
              <a:rPr lang="de-DE" sz="3200" dirty="0"/>
              <a:t>STDOUT (1)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3200" dirty="0"/>
              <a:t> </a:t>
            </a:r>
            <a:endParaRPr lang="ru-RU" sz="3200" dirty="0"/>
          </a:p>
          <a:p>
            <a:pPr marL="571500" indent="-571500">
              <a:spcBef>
                <a:spcPts val="0"/>
              </a:spcBef>
            </a:pPr>
            <a:r>
              <a:rPr lang="de-DE" sz="3200" dirty="0"/>
              <a:t>STDERR (2)</a:t>
            </a: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951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Перенаправление потоков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294569" y="1250141"/>
            <a:ext cx="11602862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ru-RU" sz="2800" dirty="0"/>
              <a:t>&lt; Изменить цель потока (для STDIN) </a:t>
            </a:r>
            <a:endParaRPr lang="en-US" sz="2800" dirty="0"/>
          </a:p>
          <a:p>
            <a:pPr marL="571500" indent="-571500">
              <a:spcBef>
                <a:spcPts val="0"/>
              </a:spcBef>
            </a:pPr>
            <a:endParaRPr lang="en-US" sz="2800" dirty="0"/>
          </a:p>
          <a:p>
            <a:pPr marL="571500" indent="-571500">
              <a:spcBef>
                <a:spcPts val="0"/>
              </a:spcBef>
            </a:pPr>
            <a:r>
              <a:rPr lang="ru-RU" sz="2800" dirty="0"/>
              <a:t>&gt; Перенаправить вывод STDOUT</a:t>
            </a: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ru-RU" sz="2800" dirty="0"/>
              <a:t> </a:t>
            </a:r>
            <a:endParaRPr lang="en-US" sz="2800" dirty="0"/>
          </a:p>
          <a:p>
            <a:pPr marL="571500" indent="-571500">
              <a:spcBef>
                <a:spcPts val="0"/>
              </a:spcBef>
            </a:pPr>
            <a:r>
              <a:rPr lang="ru-RU" sz="2800" dirty="0"/>
              <a:t>2&gt; Перенаправить вывод STDERR </a:t>
            </a:r>
            <a:endParaRPr lang="en-US" sz="2800" dirty="0"/>
          </a:p>
          <a:p>
            <a:pPr marL="571500" indent="-571500">
              <a:spcBef>
                <a:spcPts val="0"/>
              </a:spcBef>
            </a:pPr>
            <a:endParaRPr lang="en-US" sz="2800" dirty="0"/>
          </a:p>
          <a:p>
            <a:pPr marL="571500" indent="-571500">
              <a:spcBef>
                <a:spcPts val="0"/>
              </a:spcBef>
            </a:pPr>
            <a:r>
              <a:rPr lang="ru-RU" sz="2800" dirty="0"/>
              <a:t>2&gt;&amp;1 Перенаправить вывод STDERR туда же куда направлен STDOUT</a:t>
            </a:r>
            <a:endParaRPr lang="en-US" sz="2800" dirty="0"/>
          </a:p>
          <a:p>
            <a:pPr marL="571500" indent="-571500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&gt; - </a:t>
            </a:r>
            <a:r>
              <a:rPr lang="ru-RU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Создает новый файл</a:t>
            </a:r>
          </a:p>
          <a:p>
            <a:pPr marL="571500" indent="-571500">
              <a:spcBef>
                <a:spcPts val="0"/>
              </a:spcBef>
            </a:pPr>
            <a:endParaRPr lang="ru-RU" sz="2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&gt;&gt; </a:t>
            </a:r>
            <a:r>
              <a:rPr lang="ru-RU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- Дописывает в существующий файл</a:t>
            </a: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7245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54557" y="2080550"/>
            <a:ext cx="12082799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Arial"/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0" y="3341553"/>
            <a:ext cx="12137401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30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+</a:t>
            </a: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если все хорошо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Конвейр</a:t>
            </a: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 pipe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1160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Конвейр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294569" y="1250141"/>
            <a:ext cx="11602862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command_1 | command_2 | command_3</a:t>
            </a:r>
          </a:p>
        </p:txBody>
      </p:sp>
    </p:spTree>
    <p:extLst>
      <p:ext uri="{BB962C8B-B14F-4D97-AF65-F5344CB8AC3E}">
        <p14:creationId xmlns:p14="http://schemas.microsoft.com/office/powerpoint/2010/main" val="53975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Права доступа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8650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Права доступа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294569" y="1250141"/>
            <a:ext cx="5258506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User (u)</a:t>
            </a:r>
          </a:p>
          <a:p>
            <a:pPr marL="571500" indent="-571500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Group (g)</a:t>
            </a:r>
          </a:p>
          <a:p>
            <a:pPr marL="571500" indent="-571500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Other (o)</a:t>
            </a: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84;p11">
            <a:extLst>
              <a:ext uri="{FF2B5EF4-FFF2-40B4-BE49-F238E27FC236}">
                <a16:creationId xmlns:a16="http://schemas.microsoft.com/office/drawing/2014/main" id="{3C99E065-D23B-47D7-92B2-63A387214630}"/>
              </a:ext>
            </a:extLst>
          </p:cNvPr>
          <p:cNvSpPr txBox="1">
            <a:spLocks/>
          </p:cNvSpPr>
          <p:nvPr/>
        </p:nvSpPr>
        <p:spPr>
          <a:xfrm>
            <a:off x="5847644" y="1250141"/>
            <a:ext cx="5258506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Read (r)</a:t>
            </a:r>
          </a:p>
          <a:p>
            <a:pPr marL="571500" indent="-571500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Write (w)</a:t>
            </a:r>
          </a:p>
          <a:p>
            <a:pPr marL="571500" indent="-571500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Execute (x)</a:t>
            </a: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 descr="An Introduction to Linux Permissions | DigitalOcean">
            <a:extLst>
              <a:ext uri="{FF2B5EF4-FFF2-40B4-BE49-F238E27FC236}">
                <a16:creationId xmlns:a16="http://schemas.microsoft.com/office/drawing/2014/main" id="{19BC8BC2-E0E2-4DB6-853E-B7098BA3F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825" y="3324225"/>
            <a:ext cx="6243638" cy="326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2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Права доступа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294569" y="1250141"/>
            <a:ext cx="11626498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spcBef>
                <a:spcPts val="0"/>
              </a:spcBef>
            </a:pPr>
            <a:r>
              <a:rPr lang="en-US" sz="28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chmod</a:t>
            </a: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chmod Cheatsheet: linux">
            <a:extLst>
              <a:ext uri="{FF2B5EF4-FFF2-40B4-BE49-F238E27FC236}">
                <a16:creationId xmlns:a16="http://schemas.microsoft.com/office/drawing/2014/main" id="{06151190-88DA-4CAD-B41E-D4EAC084E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418" y="1618259"/>
            <a:ext cx="5638800" cy="497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29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Работа с текстом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10470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Редакторы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176036" y="1296899"/>
            <a:ext cx="11745031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 algn="ctr">
              <a:spcBef>
                <a:spcPts val="0"/>
              </a:spcBef>
            </a:pPr>
            <a:r>
              <a:rPr lang="en-US" sz="4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Vim</a:t>
            </a:r>
          </a:p>
          <a:p>
            <a:pPr marL="571500" indent="-571500" algn="ctr">
              <a:spcBef>
                <a:spcPts val="0"/>
              </a:spcBef>
            </a:pPr>
            <a:endParaRPr lang="en-US"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 algn="ctr">
              <a:spcBef>
                <a:spcPts val="0"/>
              </a:spcBef>
            </a:pPr>
            <a:r>
              <a:rPr lang="en-US" sz="4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Nano</a:t>
            </a:r>
          </a:p>
          <a:p>
            <a:pPr marL="571500" indent="-571500" algn="ctr">
              <a:spcBef>
                <a:spcPts val="0"/>
              </a:spcBef>
            </a:pPr>
            <a:endParaRPr lang="en-US"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 algn="ctr">
              <a:spcBef>
                <a:spcPts val="0"/>
              </a:spcBef>
            </a:pPr>
            <a:r>
              <a:rPr lang="en-US" sz="48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MCEdit</a:t>
            </a:r>
            <a:endParaRPr lang="en-US"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 algn="ctr">
              <a:spcBef>
                <a:spcPts val="0"/>
              </a:spcBef>
            </a:pPr>
            <a:endParaRPr lang="en-US"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 algn="ctr">
              <a:spcBef>
                <a:spcPts val="0"/>
              </a:spcBef>
            </a:pPr>
            <a:r>
              <a:rPr lang="en-US" sz="4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Emacs</a:t>
            </a:r>
            <a:endParaRPr lang="en-US" sz="6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58878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Редакторы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176036" y="1296899"/>
            <a:ext cx="11745031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 algn="ctr">
              <a:spcBef>
                <a:spcPts val="0"/>
              </a:spcBef>
            </a:pPr>
            <a:endParaRPr lang="en-US"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 algn="ctr">
              <a:spcBef>
                <a:spcPts val="0"/>
              </a:spcBef>
            </a:pPr>
            <a:endParaRPr lang="en-US"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 algn="ctr">
              <a:spcBef>
                <a:spcPts val="0"/>
              </a:spcBef>
            </a:pPr>
            <a:r>
              <a:rPr lang="en-US" sz="4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sed</a:t>
            </a:r>
          </a:p>
          <a:p>
            <a:pPr marL="571500" indent="-571500" algn="ctr">
              <a:spcBef>
                <a:spcPts val="0"/>
              </a:spcBef>
            </a:pPr>
            <a:endParaRPr lang="en-US"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 algn="ctr">
              <a:spcBef>
                <a:spcPts val="0"/>
              </a:spcBef>
            </a:pPr>
            <a:r>
              <a:rPr lang="en-US" sz="4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awk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97025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Sed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176036" y="1296899"/>
            <a:ext cx="11745031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85800" indent="-685800">
              <a:spcBef>
                <a:spcPts val="0"/>
              </a:spcBef>
            </a:pPr>
            <a:endParaRPr lang="en-US" sz="3200" dirty="0"/>
          </a:p>
          <a:p>
            <a:pPr marL="685800" indent="-685800">
              <a:spcBef>
                <a:spcPts val="0"/>
              </a:spcBef>
            </a:pPr>
            <a:endParaRPr lang="en-US" sz="3200" dirty="0"/>
          </a:p>
          <a:p>
            <a:pPr marL="685800" indent="-685800">
              <a:spcBef>
                <a:spcPts val="0"/>
              </a:spcBef>
            </a:pPr>
            <a:endParaRPr lang="en-US" sz="3200" dirty="0"/>
          </a:p>
          <a:p>
            <a:pPr marL="685800" indent="-685800">
              <a:spcBef>
                <a:spcPts val="0"/>
              </a:spcBef>
            </a:pPr>
            <a:r>
              <a:rPr lang="en-US" sz="3200" dirty="0"/>
              <a:t>sed ’s/</a:t>
            </a:r>
            <a:r>
              <a:rPr lang="en-US" sz="3200" dirty="0" err="1"/>
              <a:t>string_to_replace</a:t>
            </a:r>
            <a:r>
              <a:rPr lang="en-US" sz="3200" dirty="0"/>
              <a:t>/replacement’ file</a:t>
            </a:r>
          </a:p>
          <a:p>
            <a:pPr marL="0" indent="0">
              <a:spcBef>
                <a:spcPts val="0"/>
              </a:spcBef>
              <a:buNone/>
            </a:pPr>
            <a:endParaRPr lang="en-US" sz="3200" dirty="0"/>
          </a:p>
          <a:p>
            <a:pPr marL="685800" indent="-685800">
              <a:spcBef>
                <a:spcPts val="0"/>
              </a:spcBef>
            </a:pPr>
            <a:r>
              <a:rPr lang="en-US" sz="3200" dirty="0"/>
              <a:t>sed -e ’s/example1/example2; s/example3/example4’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  </a:t>
            </a:r>
          </a:p>
          <a:p>
            <a:pPr marL="685800" indent="-685800">
              <a:spcBef>
                <a:spcPts val="0"/>
              </a:spcBef>
            </a:pPr>
            <a:r>
              <a:rPr lang="en-US" sz="3200" dirty="0"/>
              <a:t>sed -f </a:t>
            </a:r>
            <a:r>
              <a:rPr lang="en-US" sz="3200" dirty="0" err="1"/>
              <a:t>file_with_commands</a:t>
            </a:r>
            <a:r>
              <a:rPr lang="en-US" sz="3200" dirty="0"/>
              <a:t> file </a:t>
            </a:r>
            <a:endParaRPr lang="en-US" sz="3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99945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awk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311502" y="1438274"/>
            <a:ext cx="11745031" cy="467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85800" indent="-685800">
              <a:spcBef>
                <a:spcPts val="0"/>
              </a:spcBef>
            </a:pPr>
            <a:endParaRPr lang="en-US" sz="3200" dirty="0"/>
          </a:p>
          <a:p>
            <a:pPr marL="685800" indent="-685800">
              <a:spcBef>
                <a:spcPts val="0"/>
              </a:spcBef>
            </a:pPr>
            <a:endParaRPr lang="en-US" sz="3200" dirty="0"/>
          </a:p>
          <a:p>
            <a:pPr marL="685800" indent="-685800">
              <a:spcBef>
                <a:spcPts val="0"/>
              </a:spcBef>
            </a:pPr>
            <a:endParaRPr lang="en-US" sz="3200" dirty="0"/>
          </a:p>
          <a:p>
            <a:pPr marL="685800" indent="-685800">
              <a:spcBef>
                <a:spcPts val="0"/>
              </a:spcBef>
            </a:pPr>
            <a:r>
              <a:rPr lang="en-US" sz="2800" dirty="0" err="1"/>
              <a:t>ps</a:t>
            </a:r>
            <a:r>
              <a:rPr lang="en-US" sz="2800" dirty="0"/>
              <a:t> –aux | awk ‘{ print “owner: ” $1 }’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685800" indent="-685800">
              <a:spcBef>
                <a:spcPts val="0"/>
              </a:spcBef>
            </a:pPr>
            <a:r>
              <a:rPr lang="en-US" sz="2800" dirty="0"/>
              <a:t>awk ‘{ print $0 “\t” $1 }’ file</a:t>
            </a:r>
          </a:p>
          <a:p>
            <a:pPr marL="685800" indent="-685800">
              <a:spcBef>
                <a:spcPts val="0"/>
              </a:spcBef>
            </a:pPr>
            <a:endParaRPr lang="en-US" sz="2800" dirty="0"/>
          </a:p>
          <a:p>
            <a:pPr marL="685800" indent="-685800">
              <a:spcBef>
                <a:spcPts val="0"/>
              </a:spcBef>
            </a:pPr>
            <a:r>
              <a:rPr lang="en-US" sz="2800" dirty="0"/>
              <a:t>awk -F":" '{ print $1 }' /</a:t>
            </a:r>
            <a:r>
              <a:rPr lang="en-US" sz="2800" dirty="0" err="1"/>
              <a:t>etc</a:t>
            </a:r>
            <a:r>
              <a:rPr lang="en-US" sz="2800" dirty="0"/>
              <a:t>/passwd</a:t>
            </a:r>
          </a:p>
        </p:txBody>
      </p:sp>
    </p:spTree>
    <p:extLst>
      <p:ext uri="{BB962C8B-B14F-4D97-AF65-F5344CB8AC3E}">
        <p14:creationId xmlns:p14="http://schemas.microsoft.com/office/powerpoint/2010/main" val="137848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запись!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Bash-</a:t>
            </a: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59085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Bash-scripts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311502" y="1438274"/>
            <a:ext cx="11745031" cy="467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spcBef>
                <a:spcPts val="0"/>
              </a:spcBef>
            </a:pPr>
            <a:r>
              <a:rPr lang="en-US" sz="2800" dirty="0"/>
              <a:t>#!/bin/bash</a:t>
            </a:r>
          </a:p>
          <a:p>
            <a:pPr indent="-457200">
              <a:spcBef>
                <a:spcPts val="0"/>
              </a:spcBef>
            </a:pPr>
            <a:endParaRPr lang="en-US" sz="2800" dirty="0"/>
          </a:p>
          <a:p>
            <a:pPr indent="-457200">
              <a:spcBef>
                <a:spcPts val="0"/>
              </a:spcBef>
            </a:pPr>
            <a:r>
              <a:rPr lang="en-US" sz="2800" dirty="0"/>
              <a:t>$0 – script name</a:t>
            </a:r>
          </a:p>
          <a:p>
            <a:pPr indent="-457200">
              <a:spcBef>
                <a:spcPts val="0"/>
              </a:spcBef>
            </a:pPr>
            <a:endParaRPr lang="en-US" sz="2800" dirty="0"/>
          </a:p>
          <a:p>
            <a:pPr indent="-457200">
              <a:spcBef>
                <a:spcPts val="0"/>
              </a:spcBef>
            </a:pPr>
            <a:r>
              <a:rPr lang="en-US" sz="2800" dirty="0"/>
              <a:t>$1..$n – arguments</a:t>
            </a:r>
          </a:p>
          <a:p>
            <a:pPr indent="-457200">
              <a:spcBef>
                <a:spcPts val="0"/>
              </a:spcBef>
            </a:pPr>
            <a:endParaRPr lang="en-US" sz="2800" dirty="0"/>
          </a:p>
          <a:p>
            <a:pPr indent="-457200">
              <a:spcBef>
                <a:spcPts val="0"/>
              </a:spcBef>
            </a:pPr>
            <a:r>
              <a:rPr lang="en-US" sz="2800" dirty="0" err="1"/>
              <a:t>chmod</a:t>
            </a:r>
            <a:r>
              <a:rPr lang="en-US" sz="2800" dirty="0"/>
              <a:t> +x script.sh</a:t>
            </a:r>
          </a:p>
          <a:p>
            <a:pPr indent="-457200">
              <a:spcBef>
                <a:spcPts val="0"/>
              </a:spcBef>
            </a:pPr>
            <a:endParaRPr lang="en-US" sz="2800" dirty="0"/>
          </a:p>
          <a:p>
            <a:pPr indent="-457200">
              <a:spcBef>
                <a:spcPts val="0"/>
              </a:spcBef>
            </a:pPr>
            <a:r>
              <a:rPr lang="en-US" sz="2800" dirty="0"/>
              <a:t>./script.sh</a:t>
            </a:r>
          </a:p>
        </p:txBody>
      </p:sp>
    </p:spTree>
    <p:extLst>
      <p:ext uri="{BB962C8B-B14F-4D97-AF65-F5344CB8AC3E}">
        <p14:creationId xmlns:p14="http://schemas.microsoft.com/office/powerpoint/2010/main" val="214690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9237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pic>
        <p:nvPicPr>
          <p:cNvPr id="1026" name="Picture 2" descr="How to Create SSH Tunnels - TunnelsUP">
            <a:extLst>
              <a:ext uri="{FF2B5EF4-FFF2-40B4-BE49-F238E27FC236}">
                <a16:creationId xmlns:a16="http://schemas.microsoft.com/office/drawing/2014/main" id="{FA41F3B2-985C-4931-A9F1-D4165C3F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83" y="1328285"/>
            <a:ext cx="8586634" cy="526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41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pic>
        <p:nvPicPr>
          <p:cNvPr id="2050" name="Picture 2" descr="How to Create SSH Tunnels - TunnelsUP">
            <a:extLst>
              <a:ext uri="{FF2B5EF4-FFF2-40B4-BE49-F238E27FC236}">
                <a16:creationId xmlns:a16="http://schemas.microsoft.com/office/drawing/2014/main" id="{F658EB3E-2F22-42ED-9DE8-A1F96B68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696633"/>
            <a:ext cx="111633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46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9"/>
          <p:cNvSpPr txBox="1"/>
          <p:nvPr/>
        </p:nvSpPr>
        <p:spPr>
          <a:xfrm>
            <a:off x="719675" y="85725"/>
            <a:ext cx="107526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смысл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вебинара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занятии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мы смогли</a:t>
            </a:r>
            <a:endParaRPr sz="36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719676" y="186726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719675" y="3434775"/>
            <a:ext cx="14337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9"/>
          <p:cNvSpPr txBox="1"/>
          <p:nvPr/>
        </p:nvSpPr>
        <p:spPr>
          <a:xfrm>
            <a:off x="719675" y="5085750"/>
            <a:ext cx="120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265;p9">
            <a:extLst>
              <a:ext uri="{FF2B5EF4-FFF2-40B4-BE49-F238E27FC236}">
                <a16:creationId xmlns:a16="http://schemas.microsoft.com/office/drawing/2014/main" id="{0D471D0C-FB2A-4E5A-9C58-42C5E5B9A639}"/>
              </a:ext>
            </a:extLst>
          </p:cNvPr>
          <p:cNvSpPr/>
          <p:nvPr/>
        </p:nvSpPr>
        <p:spPr>
          <a:xfrm>
            <a:off x="2153425" y="2171250"/>
            <a:ext cx="8847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Узнали о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Linux, 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ядре и окружении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67;p9">
            <a:extLst>
              <a:ext uri="{FF2B5EF4-FFF2-40B4-BE49-F238E27FC236}">
                <a16:creationId xmlns:a16="http://schemas.microsoft.com/office/drawing/2014/main" id="{72CDF822-8067-47C9-997A-B65F4FE8F458}"/>
              </a:ext>
            </a:extLst>
          </p:cNvPr>
          <p:cNvSpPr/>
          <p:nvPr/>
        </p:nvSpPr>
        <p:spPr>
          <a:xfrm>
            <a:off x="2153425" y="3749964"/>
            <a:ext cx="8847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Научились использовать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shell 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и утилиты </a:t>
            </a:r>
          </a:p>
        </p:txBody>
      </p:sp>
      <p:sp>
        <p:nvSpPr>
          <p:cNvPr id="12" name="Google Shape;268;p9">
            <a:extLst>
              <a:ext uri="{FF2B5EF4-FFF2-40B4-BE49-F238E27FC236}">
                <a16:creationId xmlns:a16="http://schemas.microsoft.com/office/drawing/2014/main" id="{5F9813CB-E10A-470C-B2DD-53173DB57A56}"/>
              </a:ext>
            </a:extLst>
          </p:cNvPr>
          <p:cNvSpPr/>
          <p:nvPr/>
        </p:nvSpPr>
        <p:spPr>
          <a:xfrm>
            <a:off x="2153425" y="5472489"/>
            <a:ext cx="8847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Попрактиковались в работе в 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shell</a:t>
            </a:r>
            <a:endParaRPr lang="ru-RU"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800064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9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Домашнее задание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1297250" y="5746003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следующего вебинара</a:t>
            </a:r>
            <a:endParaRPr sz="1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19"/>
          <p:cNvSpPr txBox="1"/>
          <p:nvPr/>
        </p:nvSpPr>
        <p:spPr>
          <a:xfrm>
            <a:off x="2292314" y="718812"/>
            <a:ext cx="7298994" cy="74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US" sz="11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1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19"/>
          <p:cNvSpPr txBox="1"/>
          <p:nvPr/>
        </p:nvSpPr>
        <p:spPr>
          <a:xfrm>
            <a:off x="1240539" y="3077589"/>
            <a:ext cx="6895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Научиться писать </a:t>
            </a:r>
            <a:r>
              <a:rPr lang="en-US" sz="24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bash-</a:t>
            </a:r>
            <a:r>
              <a:rPr lang="ru-RU" sz="24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скрипты для решения повседневных задач</a:t>
            </a:r>
            <a:endParaRPr sz="24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8" name="Google Shape;398;p19"/>
          <p:cNvSpPr txBox="1"/>
          <p:nvPr/>
        </p:nvSpPr>
        <p:spPr>
          <a:xfrm>
            <a:off x="644734" y="3118850"/>
            <a:ext cx="797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0" name="Google Shape;400;p19" descr="Изображение выглядит как объект, часы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734" y="5682345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 txBox="1"/>
          <p:nvPr/>
        </p:nvSpPr>
        <p:spPr>
          <a:xfrm>
            <a:off x="5454190" y="56332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Пройдите, пожалуйста, опрос в Чате с преподавателем после приёмки вашего ДЗ</a:t>
            </a:r>
            <a:endParaRPr sz="22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19" descr="Звезда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2337" y="563747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Следующий вебинар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24"/>
          <p:cNvSpPr txBox="1"/>
          <p:nvPr/>
        </p:nvSpPr>
        <p:spPr>
          <a:xfrm>
            <a:off x="2848521" y="2805390"/>
            <a:ext cx="65149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Внутреннее устройство </a:t>
            </a:r>
            <a:r>
              <a:rPr lang="en-US" sz="2400" dirty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PHP</a:t>
            </a:r>
            <a:endParaRPr sz="2400" b="0" i="0" u="none" strike="noStrike" cap="none" dirty="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3" name="Google Shape;453;p24"/>
          <p:cNvSpPr txBox="1"/>
          <p:nvPr/>
        </p:nvSpPr>
        <p:spPr>
          <a:xfrm>
            <a:off x="2848522" y="3751955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sz="24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1831412" y="1832500"/>
            <a:ext cx="478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40CDD0"/>
                </a:solidFill>
                <a:latin typeface="Roboto"/>
                <a:ea typeface="Roboto"/>
                <a:cs typeface="Roboto"/>
                <a:sym typeface="Roboto"/>
              </a:rPr>
              <a:t>Тема:</a:t>
            </a:r>
            <a:endParaRPr sz="3000" b="1" i="0" u="none" strike="noStrike" cap="none">
              <a:solidFill>
                <a:srgbClr val="40CDD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24"/>
          <p:cNvSpPr/>
          <p:nvPr/>
        </p:nvSpPr>
        <p:spPr>
          <a:xfrm>
            <a:off x="6621212" y="4658271"/>
            <a:ext cx="244549" cy="32373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24"/>
          <p:cNvSpPr/>
          <p:nvPr/>
        </p:nvSpPr>
        <p:spPr>
          <a:xfrm rot="10800000" flipH="1">
            <a:off x="6621212" y="4982006"/>
            <a:ext cx="187271" cy="136564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24"/>
          <p:cNvSpPr/>
          <p:nvPr/>
        </p:nvSpPr>
        <p:spPr>
          <a:xfrm rot="10800000">
            <a:off x="6678490" y="4982006"/>
            <a:ext cx="187271" cy="136564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24"/>
          <p:cNvSpPr/>
          <p:nvPr/>
        </p:nvSpPr>
        <p:spPr>
          <a:xfrm>
            <a:off x="6951203" y="4557507"/>
            <a:ext cx="355455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24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24"/>
          <p:cNvSpPr/>
          <p:nvPr/>
        </p:nvSpPr>
        <p:spPr>
          <a:xfrm>
            <a:off x="2795324" y="4585224"/>
            <a:ext cx="341305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Материалы к занятию в ЛК — можно изучать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1201" y="2597038"/>
            <a:ext cx="74880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5276" y="3574365"/>
            <a:ext cx="750596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40819" y="4633047"/>
            <a:ext cx="795600" cy="7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6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6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7"/>
          <p:cNvSpPr/>
          <p:nvPr/>
        </p:nvSpPr>
        <p:spPr>
          <a:xfrm>
            <a:off x="54550" y="1859400"/>
            <a:ext cx="12082799" cy="20400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sz="4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Панкрашов</a:t>
            </a:r>
            <a:r>
              <a:rPr lang="ru-RU" sz="2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Дмитрий</a:t>
            </a:r>
            <a:endParaRPr lang="ru-RU" sz="26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9" name="Google Shape;489;p27"/>
          <p:cNvCxnSpPr/>
          <p:nvPr/>
        </p:nvCxnSpPr>
        <p:spPr>
          <a:xfrm rot="10800000" flipH="1">
            <a:off x="3645850" y="3639200"/>
            <a:ext cx="5152500" cy="2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54550" y="1859400"/>
            <a:ext cx="12082799" cy="20400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Linux</a:t>
            </a:r>
          </a:p>
        </p:txBody>
      </p:sp>
      <p:sp>
        <p:nvSpPr>
          <p:cNvPr id="196" name="Google Shape;196;p4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Панкрашов</a:t>
            </a:r>
            <a:r>
              <a:rPr lang="ru-RU" sz="2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Дмитрий</a:t>
            </a:r>
            <a:endParaRPr sz="26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4"/>
          <p:cNvCxnSpPr/>
          <p:nvPr/>
        </p:nvCxnSpPr>
        <p:spPr>
          <a:xfrm rot="10800000" flipH="1">
            <a:off x="3645850" y="3639200"/>
            <a:ext cx="5152500" cy="2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>
            <a:spLocks noGrp="1"/>
          </p:cNvSpPr>
          <p:nvPr>
            <p:ph type="body" idx="4294967295"/>
          </p:nvPr>
        </p:nvSpPr>
        <p:spPr>
          <a:xfrm>
            <a:off x="2552900" y="1782775"/>
            <a:ext cx="9639000" cy="30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Задаем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или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голосом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(поднимаем руку)</a:t>
            </a: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Off-topic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обсуждаем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#php-202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2-01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или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#general</a:t>
            </a: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вижу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могу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ответить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сразу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074" y="1680150"/>
            <a:ext cx="699001" cy="6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074" y="2703524"/>
            <a:ext cx="699000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524" y="3785026"/>
            <a:ext cx="699000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 descr="Изображение выглядит как объект, часы&#10;&#10;Автоматически созданное описа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527" y="4918676"/>
            <a:ext cx="699000" cy="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9"/>
          <p:cNvSpPr txBox="1"/>
          <p:nvPr/>
        </p:nvSpPr>
        <p:spPr>
          <a:xfrm>
            <a:off x="719675" y="85725"/>
            <a:ext cx="107526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и смысл вебинара </a:t>
            </a:r>
            <a:r>
              <a:rPr lang="en-US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занятии вы сможете</a:t>
            </a:r>
            <a:endParaRPr sz="3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719676" y="186726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2153425" y="2171250"/>
            <a:ext cx="8847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Узнать о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Linux, 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ядре и окружении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719675" y="3434775"/>
            <a:ext cx="14337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2153375" y="3738675"/>
            <a:ext cx="8847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Использовать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shell 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и утилиты</a:t>
            </a:r>
          </a:p>
        </p:txBody>
      </p:sp>
      <p:sp>
        <p:nvSpPr>
          <p:cNvPr id="268" name="Google Shape;268;p9"/>
          <p:cNvSpPr/>
          <p:nvPr/>
        </p:nvSpPr>
        <p:spPr>
          <a:xfrm>
            <a:off x="2153375" y="5461200"/>
            <a:ext cx="88479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Avenir"/>
                <a:sym typeface="Roboto"/>
              </a:rPr>
              <a:t>Практика использования команд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9"/>
          <p:cNvSpPr txBox="1"/>
          <p:nvPr/>
        </p:nvSpPr>
        <p:spPr>
          <a:xfrm>
            <a:off x="719675" y="5085750"/>
            <a:ext cx="120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Linux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Linux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112889" y="1485900"/>
            <a:ext cx="11898489" cy="4981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spcBef>
                <a:spcPts val="0"/>
              </a:spcBef>
            </a:pPr>
            <a:r>
              <a:rPr lang="ru-RU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Ядро (</a:t>
            </a:r>
            <a:r>
              <a:rPr lang="en-US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kernel.org)</a:t>
            </a:r>
          </a:p>
          <a:p>
            <a:pPr marL="285750" indent="-285750">
              <a:spcBef>
                <a:spcPts val="0"/>
              </a:spcBef>
            </a:pPr>
            <a:endParaRPr lang="ru-RU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GNU\Linux – </a:t>
            </a:r>
            <a:r>
              <a:rPr lang="ru-RU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Операционная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система</a:t>
            </a:r>
          </a:p>
          <a:p>
            <a:pPr marL="0" indent="0">
              <a:spcBef>
                <a:spcPts val="0"/>
              </a:spcBef>
              <a:buNone/>
            </a:pPr>
            <a:endParaRPr lang="ru-RU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indent="-571500">
              <a:spcBef>
                <a:spcPts val="0"/>
              </a:spcBef>
            </a:pPr>
            <a:r>
              <a:rPr lang="ru-RU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Дистрибутивы</a:t>
            </a: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Linux — Википедия">
            <a:extLst>
              <a:ext uri="{FF2B5EF4-FFF2-40B4-BE49-F238E27FC236}">
                <a16:creationId xmlns:a16="http://schemas.microsoft.com/office/drawing/2014/main" id="{53578B5B-5E3F-4D9F-A481-403BCF07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26" y="1218793"/>
            <a:ext cx="3303941" cy="393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22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Linux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Дистрибутивы</a:t>
            </a:r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4294967295"/>
          </p:nvPr>
        </p:nvSpPr>
        <p:spPr>
          <a:xfrm>
            <a:off x="11921067" y="6678931"/>
            <a:ext cx="27093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dirty="0"/>
          </a:p>
        </p:txBody>
      </p:sp>
      <p:sp>
        <p:nvSpPr>
          <p:cNvPr id="8" name="Google Shape;284;p11">
            <a:extLst>
              <a:ext uri="{FF2B5EF4-FFF2-40B4-BE49-F238E27FC236}">
                <a16:creationId xmlns:a16="http://schemas.microsoft.com/office/drawing/2014/main" id="{C921D110-1B1F-4EC9-B3A0-7690DCB90821}"/>
              </a:ext>
            </a:extLst>
          </p:cNvPr>
          <p:cNvSpPr txBox="1">
            <a:spLocks/>
          </p:cNvSpPr>
          <p:nvPr/>
        </p:nvSpPr>
        <p:spPr>
          <a:xfrm>
            <a:off x="112889" y="1218794"/>
            <a:ext cx="11898489" cy="524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0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RPM-based</a:t>
            </a:r>
          </a:p>
          <a:p>
            <a:pPr marL="0" indent="0">
              <a:spcBef>
                <a:spcPts val="0"/>
              </a:spcBef>
              <a:buNone/>
            </a:pPr>
            <a:endParaRPr lang="en-US" sz="40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2" name="Picture 4" descr="Linux Red Hat vector logo - Linux Red Hat logo vector free download">
            <a:extLst>
              <a:ext uri="{FF2B5EF4-FFF2-40B4-BE49-F238E27FC236}">
                <a16:creationId xmlns:a16="http://schemas.microsoft.com/office/drawing/2014/main" id="{D0A86035-296E-41A9-87B2-F52F77DA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8" y="2390572"/>
            <a:ext cx="30003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ux Logo clipart - Yellow, Text, Product, transparent clip art">
            <a:extLst>
              <a:ext uri="{FF2B5EF4-FFF2-40B4-BE49-F238E27FC236}">
                <a16:creationId xmlns:a16="http://schemas.microsoft.com/office/drawing/2014/main" id="{47037A50-DDAE-47F9-B09D-235FEF94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80" y="1943100"/>
            <a:ext cx="4400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Проект Fedora — Википедия">
            <a:extLst>
              <a:ext uri="{FF2B5EF4-FFF2-40B4-BE49-F238E27FC236}">
                <a16:creationId xmlns:a16="http://schemas.microsoft.com/office/drawing/2014/main" id="{E2D168DA-73A2-4CAC-A321-F0D9330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767" y="2078410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311359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6953</TotalTime>
  <Words>629</Words>
  <Application>Microsoft Office PowerPoint</Application>
  <PresentationFormat>Широкоэкранный</PresentationFormat>
  <Paragraphs>216</Paragraphs>
  <Slides>39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Roboto</vt:lpstr>
      <vt:lpstr>Times New Roman</vt:lpstr>
      <vt:lpstr>Noto Sans Symbols</vt:lpstr>
      <vt:lpstr>Arial</vt:lpstr>
      <vt:lpstr>Avenir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Linux</vt:lpstr>
      <vt:lpstr>Презентация PowerPoint</vt:lpstr>
      <vt:lpstr>Презентация PowerPoint</vt:lpstr>
      <vt:lpstr>Презентация PowerPoint</vt:lpstr>
      <vt:lpstr>Презентация PowerPoint</vt:lpstr>
      <vt:lpstr>Shell (CLI)</vt:lpstr>
      <vt:lpstr>Презентация PowerPoint</vt:lpstr>
      <vt:lpstr>Презентация PowerPoint</vt:lpstr>
      <vt:lpstr>Работа с файлами и директориями</vt:lpstr>
      <vt:lpstr>Презентация PowerPoint</vt:lpstr>
      <vt:lpstr>Стандартные потоки</vt:lpstr>
      <vt:lpstr>Презентация PowerPoint</vt:lpstr>
      <vt:lpstr>Презентация PowerPoint</vt:lpstr>
      <vt:lpstr>Конвейр | pipe</vt:lpstr>
      <vt:lpstr>Презентация PowerPoint</vt:lpstr>
      <vt:lpstr>Права доступа</vt:lpstr>
      <vt:lpstr>Презентация PowerPoint</vt:lpstr>
      <vt:lpstr>Презентация PowerPoint</vt:lpstr>
      <vt:lpstr>Работа с текстом</vt:lpstr>
      <vt:lpstr>Презентация PowerPoint</vt:lpstr>
      <vt:lpstr>Презентация PowerPoint</vt:lpstr>
      <vt:lpstr>Презентация PowerPoint</vt:lpstr>
      <vt:lpstr>Презентация PowerPoint</vt:lpstr>
      <vt:lpstr>Bash-скрипты</vt:lpstr>
      <vt:lpstr>Презентация PowerPoint</vt:lpstr>
      <vt:lpstr>SSH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Панкрашов</cp:lastModifiedBy>
  <cp:revision>107</cp:revision>
  <dcterms:modified xsi:type="dcterms:W3CDTF">2022-02-07T15:15:36Z</dcterms:modified>
</cp:coreProperties>
</file>